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65" r:id="rId3"/>
    <p:sldId id="283" r:id="rId4"/>
    <p:sldId id="267" r:id="rId5"/>
    <p:sldId id="287" r:id="rId6"/>
    <p:sldId id="266" r:id="rId7"/>
    <p:sldId id="285" r:id="rId8"/>
    <p:sldId id="268" r:id="rId9"/>
    <p:sldId id="286" r:id="rId10"/>
    <p:sldId id="25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  <p:sldId id="279" r:id="rId22"/>
    <p:sldId id="280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82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3D8497-6FE7-464A-9BF9-D17F35524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15435DD-B562-4AEF-B032-FCE1AC20B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D8E88C-157A-42F0-8A7E-AFFF2484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B38D61-29E0-4FA8-9FBD-79B9F6539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B43592-E921-43C6-913D-69F9E46A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70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533AA9-4E04-448F-A591-AFCC4BB5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3FFFAEB-B96D-4136-87B6-9FC0D696B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334AE8-5921-4B99-92A0-9D684BBAC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2DC5E7-91F4-4340-949E-E3FD006B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EEEC88-71B9-42C9-8113-9DB35A32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5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8CB2B6A-E770-4D5A-AB50-32C6070961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1C8370-A192-48AE-8435-36D79CF1E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5024D8-5564-4B3D-B96D-FCE0509D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89F386-2CCE-4366-A542-F9298910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47FF33-8330-427A-9B4D-608DFA2C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1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1D2B53-27AC-4994-98B5-45B1A776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905E0A-17C5-4568-9F2B-E8D7BEF35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A39A49-EF8C-44BE-B4E4-B98266DE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31C923-3796-46FB-A2DF-E028639F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AD6FE0-6A5C-45E3-9E00-72DD67F2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7331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F87D36-78D0-4CF0-B738-4D69E333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FFCF4A8-8FBB-4F7F-B022-E2C11AC07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1F2719-8200-463B-AC79-8DD3F783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CD7462-FE41-403A-BA65-45E7E67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1904CE-671E-4212-951D-DFCC3AB4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0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F2597B-D9C5-45F2-8CEA-51CCACE6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E9A3E8-2094-40B7-9AB2-347024C355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FF3E336-5677-49A4-A7C5-94BF6A5C4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F6F9CE2-E9CD-4092-B564-FDAAD8DF9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8D4C464-5175-4E1C-BFC9-49FB260DB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3E1A6D0-EF0D-482C-A788-EB3282808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525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7A7E96-8359-4D86-9E54-537E6BA37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36321BF-FC8E-4706-AE00-B6136867A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99EC59-4FBD-4605-92A8-3CB92A75F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B954720-667A-4E9D-ADB3-B42874DD5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1B0B719-0663-42E8-B1A2-DF18DB992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6708777-9423-4E77-89D3-7A26209A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60A1807-C0C3-4C3F-AAD4-7CB84D1C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6BB9B7D-25FB-41B7-A6C2-F71C5824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656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29E06C-30C3-40C6-9074-43CCD6B8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D3B377D-31B1-40FF-928A-12E3A301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BC178E-C76C-4C4A-BE36-2AF934938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A9D0F10-4C5C-4128-A4B0-3FC56962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7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9EDE42C-DDC6-42E5-8EF1-8DA0610E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460FEAE-6584-45B7-A81E-239DF32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048F22F-591F-40B7-890A-4F0C5B98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8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DA993B-E9F7-4FB6-8D7D-A014C2FD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60F55B-38C9-47FD-98BA-0CFE31CD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2E171D-BF15-43AA-B0D1-32698D3B5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C136F3B-1C68-4BA1-85EC-355EA7D8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E48475A-98D5-4684-98F6-04F35C13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9E95EB-2CCB-4957-B0D7-5EC1D9D4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410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88319F-2DF6-4F84-9FAE-9FF3D0AF8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DB1260D-0A7E-4C09-9658-DB30B3A3A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BCE6EDF-C171-44BC-8A70-4F4AD46C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57E05F-363C-44A9-87F4-FD538DDE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2D4986-4E83-4862-AE46-199618F9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B0CFE4-7CB6-4676-BD98-C13A6544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055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3AF2394-8B68-4DBA-A6AD-E8F44925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32D65D-340D-4702-851B-1CB092C74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381B23-A8FE-489A-BBB2-0B2326542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10/11/2021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39909B-07D8-4A12-B2BD-5539EACD3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EC42A9-8810-47E9-9F7A-7BA732117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0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media" Target="../media/media1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016978" y="891147"/>
            <a:ext cx="9524725" cy="383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W.S. (5) </a:t>
            </a:r>
          </a:p>
          <a:p>
            <a:pPr>
              <a:lnSpc>
                <a:spcPct val="150000"/>
              </a:lnSpc>
            </a:pPr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altLang="zh-TW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這是</a:t>
            </a:r>
            <a:r>
              <a:rPr lang="en-US" altLang="zh-TW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These are </a:t>
            </a:r>
            <a:r>
              <a:rPr lang="en-US" altLang="zh-TW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這些是</a:t>
            </a:r>
            <a:r>
              <a:rPr lang="en-US" altLang="zh-TW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en-US" altLang="zh-TW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那是</a:t>
            </a:r>
            <a:r>
              <a:rPr lang="en-US" altLang="zh-TW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Those are </a:t>
            </a:r>
            <a:r>
              <a:rPr lang="en-US" altLang="zh-TW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那些是</a:t>
            </a:r>
            <a:r>
              <a:rPr lang="en-US" altLang="zh-TW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endParaRPr lang="zh-TW" alt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06229" y="1445193"/>
            <a:ext cx="406400" cy="4064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C4EAA89-375F-4193-8347-2A917EBEB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886" y="4629729"/>
            <a:ext cx="2323832" cy="228893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41EE60B-4455-47FD-88A6-1E7659857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56" b="97206" l="10000" r="90000">
                        <a14:foregroundMark x1="45667" y1="6029" x2="38889" y2="47132"/>
                        <a14:foregroundMark x1="58333" y1="27132" x2="47333" y2="29926"/>
                        <a14:foregroundMark x1="47333" y1="29926" x2="47333" y2="29926"/>
                        <a14:foregroundMark x1="59667" y1="10294" x2="52778" y2="15074"/>
                        <a14:foregroundMark x1="47667" y1="27132" x2="48222" y2="29926"/>
                        <a14:foregroundMark x1="33000" y1="21324" x2="34889" y2="24265"/>
                        <a14:foregroundMark x1="74222" y1="53088" x2="69444" y2="59632"/>
                        <a14:foregroundMark x1="69444" y1="59632" x2="68444" y2="74412"/>
                        <a14:foregroundMark x1="75556" y1="55882" x2="76889" y2="61324"/>
                        <a14:foregroundMark x1="43444" y1="61471" x2="44667" y2="66250"/>
                        <a14:foregroundMark x1="21333" y1="80882" x2="31000" y2="80882"/>
                        <a14:foregroundMark x1="33667" y1="93529" x2="35222" y2="96324"/>
                        <a14:foregroundMark x1="43111" y1="91838" x2="44333" y2="97206"/>
                        <a14:foregroundMark x1="42111" y1="76985" x2="46333" y2="76544"/>
                        <a14:foregroundMark x1="47667" y1="69044" x2="49222" y2="68824"/>
                        <a14:foregroundMark x1="59333" y1="27500" x2="56111" y2="22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8882" y="82847"/>
            <a:ext cx="3609390" cy="545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4478" y="169606"/>
            <a:ext cx="5338607" cy="8485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TW" altLang="en-US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用</a:t>
            </a:r>
            <a:r>
              <a:rPr lang="en-US" altLang="zh-TW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‘</a:t>
            </a:r>
            <a:r>
              <a:rPr lang="en-US" altLang="zh-MO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This </a:t>
            </a:r>
            <a:r>
              <a:rPr lang="en-US" altLang="zh-MO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is </a:t>
            </a:r>
            <a:r>
              <a:rPr lang="en-US" altLang="zh-MO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/ These </a:t>
            </a:r>
            <a:r>
              <a:rPr lang="en-US" altLang="zh-MO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are</a:t>
            </a:r>
            <a:r>
              <a:rPr lang="en-US" altLang="zh-TW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’</a:t>
            </a:r>
            <a:r>
              <a:rPr lang="zh-TW" altLang="en-US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表示</a:t>
            </a:r>
            <a:r>
              <a:rPr lang="en-US" altLang="zh-MO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MO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near </a:t>
            </a:r>
            <a:r>
              <a:rPr lang="en-US" altLang="zh-TW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近</a:t>
            </a:r>
            <a:r>
              <a:rPr lang="en-US" altLang="zh-MO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</a:t>
            </a:r>
            <a:r>
              <a:rPr lang="en-US" altLang="zh-MO" sz="3200" b="1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的東西。</a:t>
            </a:r>
            <a:endParaRPr lang="zh-MO" altLang="en-US" sz="3200" b="1" dirty="0">
              <a:solidFill>
                <a:schemeClr val="tx2"/>
              </a:solidFill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1" y="1059912"/>
            <a:ext cx="7721600" cy="5366484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6668659" y="169606"/>
            <a:ext cx="5357086" cy="848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用 </a:t>
            </a:r>
            <a:r>
              <a:rPr lang="en-US" altLang="zh-TW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‘</a:t>
            </a:r>
            <a:r>
              <a:rPr lang="en-US" altLang="zh-MO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That </a:t>
            </a:r>
            <a:r>
              <a:rPr lang="en-US" altLang="zh-MO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is</a:t>
            </a:r>
            <a:r>
              <a:rPr lang="en-US" altLang="zh-MO" sz="3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/ Those </a:t>
            </a:r>
            <a:r>
              <a:rPr lang="en-US" altLang="zh-MO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are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’</a:t>
            </a:r>
            <a:r>
              <a:rPr lang="en-US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表示</a:t>
            </a:r>
            <a:r>
              <a:rPr lang="en-US" altLang="zh-MO" sz="3200" b="1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MO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far </a:t>
            </a:r>
            <a:r>
              <a:rPr lang="en-US" altLang="zh-TW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遠</a:t>
            </a:r>
            <a:r>
              <a:rPr lang="en-US" altLang="zh-MO" sz="3200" b="1" u="sng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</a:t>
            </a:r>
            <a:r>
              <a:rPr lang="en-US" altLang="zh-MO" sz="3200" b="1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的東西。</a:t>
            </a:r>
            <a:endParaRPr lang="en-US" altLang="zh-MO" sz="3200" b="1" dirty="0">
              <a:solidFill>
                <a:schemeClr val="tx2"/>
              </a:solidFill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-115171" y="1989392"/>
            <a:ext cx="30840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altLang="zh-TW" sz="3200" b="1" dirty="0">
                <a:latin typeface="華康細明體(P)" panose="02020300000000000000" pitchFamily="18" charset="-120"/>
                <a:ea typeface="華康細明體(P)" panose="02020300000000000000" pitchFamily="18" charset="-120"/>
                <a:cs typeface="華康細明體(P)" panose="02020300000000000000" pitchFamily="18" charset="-120"/>
              </a:rPr>
              <a:t>Singular</a:t>
            </a:r>
          </a:p>
          <a:p>
            <a:pPr algn="ctr"/>
            <a:r>
              <a:rPr lang="en-US" altLang="zh-TW" sz="3200" b="1" dirty="0">
                <a:latin typeface="華康細明體(P)" panose="02020300000000000000" pitchFamily="18" charset="-120"/>
                <a:ea typeface="華康細明體(P)" panose="02020300000000000000" pitchFamily="18" charset="-120"/>
                <a:cs typeface="華康細明體(P)" panose="02020300000000000000" pitchFamily="18" charset="-120"/>
              </a:rPr>
              <a:t>(</a:t>
            </a:r>
            <a:r>
              <a:rPr lang="zh-TW" altLang="en-US" sz="3200" b="1" dirty="0">
                <a:latin typeface="華康細明體(P)" panose="02020300000000000000" pitchFamily="18" charset="-120"/>
                <a:ea typeface="華康細明體(P)" panose="02020300000000000000" pitchFamily="18" charset="-120"/>
                <a:cs typeface="華康細明體(P)" panose="02020300000000000000" pitchFamily="18" charset="-120"/>
              </a:rPr>
              <a:t>單數</a:t>
            </a:r>
            <a:r>
              <a:rPr lang="en-US" altLang="zh-TW" sz="3200" b="1" dirty="0">
                <a:latin typeface="華康細明體(P)" panose="02020300000000000000" pitchFamily="18" charset="-120"/>
                <a:ea typeface="華康細明體(P)" panose="02020300000000000000" pitchFamily="18" charset="-120"/>
                <a:cs typeface="華康細明體(P)" panose="02020300000000000000" pitchFamily="18" charset="-120"/>
              </a:rPr>
              <a:t>)</a:t>
            </a:r>
            <a:endParaRPr lang="en-US" altLang="zh-MO" sz="3200" b="1" dirty="0">
              <a:latin typeface="華康細明體(P)" panose="02020300000000000000" pitchFamily="18" charset="-120"/>
              <a:ea typeface="華康細明體(P)" panose="02020300000000000000" pitchFamily="18" charset="-120"/>
              <a:cs typeface="華康細明體(P)" panose="02020300000000000000" pitchFamily="18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5373" y="4405719"/>
            <a:ext cx="272299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altLang="zh-TW" sz="3200" b="1" dirty="0">
                <a:latin typeface="華康細明體(P)" panose="02020300000000000000" pitchFamily="18" charset="-120"/>
                <a:ea typeface="華康細明體(P)" panose="02020300000000000000" pitchFamily="18" charset="-120"/>
                <a:cs typeface="華康細明體(P)" panose="02020300000000000000" pitchFamily="18" charset="-120"/>
              </a:rPr>
              <a:t>Plural</a:t>
            </a:r>
          </a:p>
          <a:p>
            <a:pPr algn="ctr"/>
            <a:r>
              <a:rPr lang="en-US" altLang="zh-TW" sz="3200" b="1" dirty="0">
                <a:latin typeface="華康細明體(P)" panose="02020300000000000000" pitchFamily="18" charset="-120"/>
                <a:ea typeface="華康細明體(P)" panose="02020300000000000000" pitchFamily="18" charset="-120"/>
                <a:cs typeface="華康細明體(P)" panose="02020300000000000000" pitchFamily="18" charset="-120"/>
              </a:rPr>
              <a:t>(</a:t>
            </a:r>
            <a:r>
              <a:rPr lang="zh-TW" altLang="en-US" sz="3200" b="1" dirty="0">
                <a:latin typeface="華康細明體(P)" panose="02020300000000000000" pitchFamily="18" charset="-120"/>
                <a:ea typeface="華康細明體(P)" panose="02020300000000000000" pitchFamily="18" charset="-120"/>
                <a:cs typeface="華康細明體(P)" panose="02020300000000000000" pitchFamily="18" charset="-120"/>
              </a:rPr>
              <a:t>眾數</a:t>
            </a:r>
            <a:r>
              <a:rPr lang="en-US" altLang="zh-TW" sz="3200" b="1" dirty="0">
                <a:latin typeface="華康細明體(P)" panose="02020300000000000000" pitchFamily="18" charset="-120"/>
                <a:ea typeface="華康細明體(P)" panose="02020300000000000000" pitchFamily="18" charset="-120"/>
                <a:cs typeface="華康細明體(P)" panose="02020300000000000000" pitchFamily="18" charset="-120"/>
              </a:rPr>
              <a:t>)</a:t>
            </a:r>
            <a:endParaRPr lang="en-US" altLang="zh-MO" sz="3200" b="1" dirty="0">
              <a:latin typeface="華康細明體(P)" panose="02020300000000000000" pitchFamily="18" charset="-120"/>
              <a:ea typeface="華康細明體(P)" panose="02020300000000000000" pitchFamily="18" charset="-120"/>
              <a:cs typeface="華康細明體(P)" panose="02020300000000000000" pitchFamily="18" charset="-120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25F07EF-D184-43CF-9528-41EE6D6E6CB4}"/>
              </a:ext>
            </a:extLst>
          </p:cNvPr>
          <p:cNvCxnSpPr>
            <a:cxnSpLocks/>
          </p:cNvCxnSpPr>
          <p:nvPr/>
        </p:nvCxnSpPr>
        <p:spPr>
          <a:xfrm>
            <a:off x="6594763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31FA3EE0-B176-4007-AC7E-FFE481044CFD}"/>
              </a:ext>
            </a:extLst>
          </p:cNvPr>
          <p:cNvCxnSpPr>
            <a:cxnSpLocks/>
          </p:cNvCxnSpPr>
          <p:nvPr/>
        </p:nvCxnSpPr>
        <p:spPr>
          <a:xfrm>
            <a:off x="0" y="3722252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5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808" y="796440"/>
            <a:ext cx="11273389" cy="1510056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and circle the correct answer.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4388" y="2401049"/>
            <a:ext cx="8203223" cy="70188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1. (  </a:t>
            </a:r>
            <a:r>
              <a:rPr lang="en-US" altLang="zh-MO" sz="4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That     /    This  </a:t>
            </a: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 is a black cat. </a:t>
            </a:r>
            <a:endParaRPr lang="zh-MO" altLang="en-US" sz="4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221039" y="1750142"/>
            <a:ext cx="1360793" cy="5688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1026" name="Picture 2" descr="Cat Free Vector Art &amp;amp; Illustrations | 8,000+ Downloadable Fil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641" y1="30719" x2="35621" y2="34314"/>
                        <a14:foregroundMark x1="46732" y1="30229" x2="46895" y2="3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68" y="3251209"/>
            <a:ext cx="3767137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0343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0">
            <a:off x="3880193" y="3113684"/>
            <a:ext cx="112395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406EB4F-04D4-4D43-861C-D714E626C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3B14BF14-DCA5-4BAF-8C23-FE5C9E97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08" y="796440"/>
            <a:ext cx="11273389" cy="1510056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and circle the correct answer.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5446" y="2159052"/>
            <a:ext cx="8534399" cy="943884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6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MO" sz="6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. </a:t>
            </a:r>
            <a:r>
              <a:rPr lang="en-US" altLang="zh-MO" sz="67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(  That      /     This  </a:t>
            </a:r>
            <a:r>
              <a:rPr lang="en-US" altLang="zh-MO" sz="6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  is a red book.</a:t>
            </a:r>
            <a:endParaRPr lang="zh-MO" altLang="en-US" sz="6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224383" y="1759974"/>
            <a:ext cx="1337786" cy="546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6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578">
            <a:off x="1446093" y="5504002"/>
            <a:ext cx="895868" cy="10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w Book - Wheelchair Self-Defenc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7" b="92667" l="2839" r="94761">
                        <a14:foregroundMark x1="70348" y1="29567" x2="30297" y2="60633"/>
                        <a14:foregroundMark x1="5884" y1="72467" x2="50890" y2="6933"/>
                        <a14:foregroundMark x1="48619" y1="5933" x2="91639" y2="19033"/>
                        <a14:foregroundMark x1="91639" y1="19033" x2="92465" y2="11833"/>
                        <a14:foregroundMark x1="94013" y1="10867" x2="46323" y2="3467"/>
                        <a14:foregroundMark x1="44026" y1="4933" x2="2839" y2="67233"/>
                        <a14:foregroundMark x1="2839" y1="67233" x2="7794" y2="75900"/>
                        <a14:foregroundMark x1="57755" y1="91667" x2="63097" y2="92667"/>
                        <a14:foregroundMark x1="94761" y1="24667" x2="93626" y2="2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05" y="3382019"/>
            <a:ext cx="2421222" cy="18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EE4828E-37AF-461C-AA8E-DBCD36E45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49AB92E4-1522-49B1-932A-FE5B944D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08" y="796440"/>
            <a:ext cx="11273389" cy="1510056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and circle the correct answer.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5862" y="2402548"/>
            <a:ext cx="8791651" cy="804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3. ( </a:t>
            </a:r>
            <a:r>
              <a:rPr lang="en-US" altLang="zh-MO" sz="4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These     /    Those   </a:t>
            </a: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  are apples. </a:t>
            </a:r>
            <a:endParaRPr lang="zh-MO" altLang="en-US" sz="4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189574" y="1691149"/>
            <a:ext cx="1420266" cy="615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3074" name="Picture 2" descr="Apple Basket Clipart Free - Apples Clipart, HD Png Download , Transparent 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0" b="92000" l="6163" r="94535">
                        <a14:foregroundMark x1="8721" y1="40160" x2="6279" y2="59680"/>
                        <a14:foregroundMark x1="6279" y1="59680" x2="7093" y2="69600"/>
                        <a14:foregroundMark x1="89651" y1="36800" x2="94535" y2="57600"/>
                        <a14:foregroundMark x1="94535" y1="57600" x2="91744" y2="75200"/>
                        <a14:foregroundMark x1="45349" y1="91360" x2="50465" y2="92000"/>
                        <a14:foregroundMark x1="63488" y1="5760" x2="61628" y2="27360"/>
                        <a14:foregroundMark x1="21512" y1="24000" x2="21512" y2="37120"/>
                        <a14:foregroundMark x1="11977" y1="45280" x2="18256" y2="48640"/>
                        <a14:foregroundMark x1="36163" y1="54720" x2="41860" y2="53600"/>
                        <a14:foregroundMark x1="64884" y1="47520" x2="71395" y2="47200"/>
                        <a14:foregroundMark x1="52674" y1="28160" x2="60581" y2="30720"/>
                        <a14:foregroundMark x1="65930" y1="49120" x2="72442" y2="4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27" y="4177691"/>
            <a:ext cx="3402145" cy="24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0343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0411">
            <a:off x="3942967" y="3420655"/>
            <a:ext cx="112395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7B34A98-0A44-4F1E-BB6A-C4548ADF3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D0F1B30-687F-4F44-8AEE-8ABDB305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08" y="796440"/>
            <a:ext cx="11273389" cy="1510056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and circle the correct answer.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3626" y="2424112"/>
            <a:ext cx="7904748" cy="8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4. ( </a:t>
            </a:r>
            <a:r>
              <a:rPr lang="en-US" altLang="zh-MO" sz="4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These      /     Those  </a:t>
            </a: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 are birds. </a:t>
            </a:r>
            <a:endParaRPr lang="zh-MO" altLang="en-US" sz="4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234813" y="1730477"/>
            <a:ext cx="1361407" cy="5857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6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806" flipH="1">
            <a:off x="10286953" y="5387666"/>
            <a:ext cx="112395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87,331 Bird flying Vector Images, Bird flying Illustrations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500" l="8167" r="98833">
                        <a14:foregroundMark x1="25667" y1="10667" x2="17167" y2="27667"/>
                        <a14:foregroundMark x1="65333" y1="8000" x2="66000" y2="30333"/>
                        <a14:foregroundMark x1="33000" y1="42667" x2="49667" y2="56167"/>
                        <a14:foregroundMark x1="25667" y1="69667" x2="25667" y2="87333"/>
                        <a14:foregroundMark x1="8333" y1="75833" x2="14500" y2="80000"/>
                        <a14:foregroundMark x1="60500" y1="74167" x2="72000" y2="86333"/>
                        <a14:foregroundMark x1="68000" y1="72167" x2="70667" y2="82000"/>
                        <a14:foregroundMark x1="30000" y1="86333" x2="31000" y2="97500"/>
                        <a14:foregroundMark x1="12000" y1="84000" x2="16833" y2="83667"/>
                        <a14:foregroundMark x1="84667" y1="32833" x2="79833" y2="65333"/>
                        <a14:foregroundMark x1="71333" y1="45333" x2="70333" y2="45333"/>
                        <a14:foregroundMark x1="77500" y1="37500" x2="85667" y2="30000"/>
                        <a14:foregroundMark x1="87333" y1="47667" x2="96167" y2="44333"/>
                        <a14:foregroundMark x1="95833" y1="47333" x2="95167" y2="45667"/>
                        <a14:foregroundMark x1="95167" y1="45667" x2="98833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16" y="2925703"/>
            <a:ext cx="3059491" cy="30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C805B9A-9F0F-4B4E-A79E-11812C493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87552" y="2988039"/>
            <a:ext cx="6907577" cy="2232025"/>
          </a:xfrm>
          <a:prstGeom prst="wedgeRoundRectCallout">
            <a:avLst>
              <a:gd name="adj1" fmla="val 56967"/>
              <a:gd name="adj2" fmla="val -756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zh-MO" altLang="zh-MO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032" y="979191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7552" y="2550552"/>
            <a:ext cx="6744858" cy="2457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________ is my classmate.</a:t>
            </a:r>
          </a:p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     Her name is Kitty. 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555347" y="2550552"/>
            <a:ext cx="4244252" cy="3776518"/>
            <a:chOff x="7102765" y="2304372"/>
            <a:chExt cx="4244252" cy="3776518"/>
          </a:xfrm>
        </p:grpSpPr>
        <p:pic>
          <p:nvPicPr>
            <p:cNvPr id="7" name="Picture 6" descr="j04211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765" y="2304372"/>
              <a:ext cx="4244252" cy="377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j03437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2396">
              <a:off x="8802798" y="3684159"/>
              <a:ext cx="681467" cy="81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9F420FD7-7707-4FDC-AAC1-635289516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874489" y="4188816"/>
            <a:ext cx="6643256" cy="2344879"/>
          </a:xfrm>
          <a:prstGeom prst="wedgeRoundRectCallout">
            <a:avLst>
              <a:gd name="adj1" fmla="val -69977"/>
              <a:gd name="adj2" fmla="val 1023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zh-MO" altLang="zh-MO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0555" y="4122756"/>
            <a:ext cx="6384637" cy="2162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MO" sz="43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2.</a:t>
            </a:r>
            <a:r>
              <a:rPr lang="en-US" altLang="zh-MO" sz="36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MO" sz="5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________ bird is  flying in the sky.</a:t>
            </a:r>
            <a:endParaRPr lang="zh-MO" altLang="en-US" sz="5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8" descr="j023624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60" y="2407644"/>
            <a:ext cx="1800225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709891" y="5203844"/>
            <a:ext cx="1749781" cy="1562033"/>
            <a:chOff x="7010082" y="4566372"/>
            <a:chExt cx="2387054" cy="2084387"/>
          </a:xfrm>
        </p:grpSpPr>
        <p:pic>
          <p:nvPicPr>
            <p:cNvPr id="8" name="Picture 7" descr="j03448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9"/>
            <a:stretch>
              <a:fillRect/>
            </a:stretch>
          </p:blipFill>
          <p:spPr bwMode="auto">
            <a:xfrm>
              <a:off x="7307986" y="4566372"/>
              <a:ext cx="2089150" cy="208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j03437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4384">
              <a:off x="7010082" y="4800131"/>
              <a:ext cx="595807" cy="71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id="{6940F077-95D4-43D6-AFA3-BD7514D6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32" y="979191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00D5839-1AB2-4D95-8841-1AEE1A53A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3273" y="2981324"/>
            <a:ext cx="6862620" cy="2232025"/>
          </a:xfrm>
          <a:prstGeom prst="wedgeRoundRectCallout">
            <a:avLst>
              <a:gd name="adj1" fmla="val 63188"/>
              <a:gd name="adj2" fmla="val 3009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zh-MO" altLang="zh-MO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867" y="916343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867" y="2549034"/>
            <a:ext cx="7520711" cy="25996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MO" sz="5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3. Mum! ________</a:t>
            </a:r>
          </a:p>
          <a:p>
            <a:pPr marL="0" indent="0">
              <a:buNone/>
            </a:pPr>
            <a:r>
              <a:rPr lang="en-US" altLang="zh-MO" sz="5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   flower</a:t>
            </a:r>
            <a:r>
              <a:rPr lang="en-US" altLang="zh-MO" sz="5200" dirty="0">
                <a:solidFill>
                  <a:srgbClr val="FF0000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s</a:t>
            </a:r>
            <a:r>
              <a:rPr lang="en-US" altLang="zh-MO" sz="5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are for you.</a:t>
            </a:r>
            <a:endParaRPr lang="zh-MO" altLang="en-US" sz="5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6" descr="j0346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162175"/>
            <a:ext cx="3811587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BBBCCE60-AC13-4505-A412-03F8726B48D2}"/>
              </a:ext>
            </a:extLst>
          </p:cNvPr>
          <p:cNvSpPr/>
          <p:nvPr/>
        </p:nvSpPr>
        <p:spPr>
          <a:xfrm>
            <a:off x="9644036" y="3865813"/>
            <a:ext cx="1771215" cy="209959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4D3AE1E-43D0-428C-88C0-E3ADFB3B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87333" y="2455710"/>
            <a:ext cx="6316462" cy="1791104"/>
          </a:xfrm>
          <a:prstGeom prst="wedgeRoundRectCallout">
            <a:avLst>
              <a:gd name="adj1" fmla="val -22291"/>
              <a:gd name="adj2" fmla="val 8329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zh-MO" altLang="zh-MO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429" y="913495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9921" y="1879348"/>
            <a:ext cx="7252856" cy="2300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MO" sz="45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4. ________ rabbit</a:t>
            </a:r>
            <a:r>
              <a:rPr lang="en-US" altLang="zh-MO" sz="4500" dirty="0">
                <a:solidFill>
                  <a:srgbClr val="FF0000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s</a:t>
            </a:r>
            <a:r>
              <a:rPr lang="en-US" altLang="zh-MO" sz="45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are</a:t>
            </a:r>
          </a:p>
          <a:p>
            <a:pPr marL="0" indent="0">
              <a:buNone/>
            </a:pPr>
            <a:r>
              <a:rPr lang="en-US" altLang="zh-MO" sz="45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   lovely.</a:t>
            </a:r>
            <a:endParaRPr lang="zh-MO" altLang="en-US" sz="45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100683" y="2233357"/>
            <a:ext cx="4431396" cy="3278839"/>
            <a:chOff x="7823384" y="3585370"/>
            <a:chExt cx="3646305" cy="2712243"/>
          </a:xfrm>
        </p:grpSpPr>
        <p:pic>
          <p:nvPicPr>
            <p:cNvPr id="6" name="Picture 7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314" y="3585370"/>
              <a:ext cx="1614487" cy="199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76" y="4857751"/>
              <a:ext cx="1166813" cy="143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384" y="5014120"/>
              <a:ext cx="1030287" cy="1271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894" y="4869657"/>
              <a:ext cx="1147763" cy="141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9269" y="4384676"/>
              <a:ext cx="1166812" cy="143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群組 3"/>
          <p:cNvGrpSpPr/>
          <p:nvPr/>
        </p:nvGrpSpPr>
        <p:grpSpPr>
          <a:xfrm>
            <a:off x="1525159" y="4918802"/>
            <a:ext cx="2033625" cy="1691157"/>
            <a:chOff x="659921" y="4820480"/>
            <a:chExt cx="2033625" cy="1691157"/>
          </a:xfrm>
        </p:grpSpPr>
        <p:pic>
          <p:nvPicPr>
            <p:cNvPr id="1026" name="Picture 2" descr="Vector Illustration Of A Cute Little Girl Royalty Free Cliparts, Vectors,  And Stock Illustration. Image 83491306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1" y="4820480"/>
              <a:ext cx="1293085" cy="169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j03437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5131">
              <a:off x="1816340" y="5140106"/>
              <a:ext cx="877206" cy="105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71E06AC1-A545-4377-9ED0-CDE09FDE6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9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1781" y="953729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96053" y="2388352"/>
            <a:ext cx="7480229" cy="104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1.  ____________ a little boy.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573">
            <a:off x="4081743" y="3016789"/>
            <a:ext cx="877206" cy="10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hild Little Boy Person - Free image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63" y="3279058"/>
            <a:ext cx="207883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A07204-A4C0-4A3B-97F4-2051828DD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8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7" b="50440"/>
          <a:stretch/>
        </p:blipFill>
        <p:spPr>
          <a:xfrm>
            <a:off x="5409995" y="2095983"/>
            <a:ext cx="6399272" cy="4405268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16395" y="748071"/>
            <a:ext cx="11092872" cy="146396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當我們表達或說明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近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距離的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一個人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或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一件物件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時，我們會用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‘This is ... (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這是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…)’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來表示。</a:t>
            </a:r>
            <a:endParaRPr lang="zh-MO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細明體(P)" panose="020203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9745" y="3429000"/>
            <a:ext cx="446479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*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所指的人或物的數量只有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1,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稱為</a:t>
            </a:r>
            <a:r>
              <a:rPr lang="en-US" altLang="zh-TW" sz="2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Singular (</a:t>
            </a:r>
            <a:r>
              <a:rPr lang="zh-TW" altLang="en-US" sz="2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單數</a:t>
            </a:r>
            <a:r>
              <a:rPr lang="en-US" altLang="zh-TW" sz="2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)</a:t>
            </a:r>
            <a:r>
              <a:rPr lang="zh-TW" altLang="en-US" sz="2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。</a:t>
            </a:r>
            <a:endParaRPr lang="en-US" altLang="zh-MO" sz="2800" b="1" u="sng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細明體(P)" panose="02020300000000000000" pitchFamily="18" charset="-120"/>
            </a:endParaRPr>
          </a:p>
        </p:txBody>
      </p:sp>
      <p:pic>
        <p:nvPicPr>
          <p:cNvPr id="4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1745" y="999384"/>
            <a:ext cx="406400" cy="406400"/>
          </a:xfrm>
          <a:prstGeom prst="rect">
            <a:avLst/>
          </a:prstGeom>
        </p:spPr>
      </p:pic>
      <p:pic>
        <p:nvPicPr>
          <p:cNvPr id="5" name="錄製的聲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10555" y="5831348"/>
            <a:ext cx="406400" cy="406400"/>
          </a:xfrm>
          <a:prstGeom prst="rect">
            <a:avLst/>
          </a:prstGeom>
        </p:spPr>
      </p:pic>
      <p:pic>
        <p:nvPicPr>
          <p:cNvPr id="8" name="錄製的聲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7892" y="34608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1277" y="953729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7341" y="2513973"/>
            <a:ext cx="8588478" cy="97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2. ____________ a yellow ruler.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84">
            <a:off x="1532765" y="5629569"/>
            <a:ext cx="877206" cy="10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ler Stock Illustrations – 86,029 Ruler Stock Illustrations, Vectors &amp;amp; 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89" y="3279058"/>
            <a:ext cx="2438089" cy="21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C37A4F0-0C56-4366-A11A-CB116D1FE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38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70" y="831950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3218" y="2261817"/>
            <a:ext cx="10065563" cy="955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3. ____________ green trees and grass.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361">
            <a:off x="1602512" y="5657248"/>
            <a:ext cx="877206" cy="10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orest Trees Pole - Free photo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16" y="3157752"/>
            <a:ext cx="3889952" cy="25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573C2E4-1B2A-4B81-A816-0D5715EA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373" y="936946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3850" y="2442267"/>
            <a:ext cx="9891401" cy="888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4. ____________ </a:t>
            </a:r>
            <a:r>
              <a:rPr lang="en-US" altLang="zh-MO" sz="4700" dirty="0" err="1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colourful</a:t>
            </a: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butterflies.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152" name="Picture 8" descr="3d butterflies the Rainbow,multi-coloured collection, butterfly decor for  the wall,conservatory, home,bedroom, lounge,window decorations :  Amazon.co.uk: Handmade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9" y="3482804"/>
            <a:ext cx="2936022" cy="31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j03437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768">
            <a:off x="3720774" y="5610066"/>
            <a:ext cx="877206" cy="10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ACD8A8E-BAF3-45EE-B1CB-8BECBBCB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5743" y="2793400"/>
            <a:ext cx="3269225" cy="989561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solidFill>
                  <a:schemeClr val="bg2">
                    <a:lumMod val="50000"/>
                  </a:schemeClr>
                </a:solidFill>
              </a:rPr>
              <a:t>答案版</a:t>
            </a:r>
          </a:p>
        </p:txBody>
      </p:sp>
    </p:spTree>
    <p:extLst>
      <p:ext uri="{BB962C8B-B14F-4D97-AF65-F5344CB8AC3E}">
        <p14:creationId xmlns:p14="http://schemas.microsoft.com/office/powerpoint/2010/main" val="3328447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808" y="796440"/>
            <a:ext cx="11273389" cy="1510056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and circle the correct answer.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4388" y="2401049"/>
            <a:ext cx="8203223" cy="70188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1. (  </a:t>
            </a:r>
            <a:r>
              <a:rPr lang="en-US" altLang="zh-MO" sz="4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That     /    This  </a:t>
            </a: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 is a black cat. </a:t>
            </a:r>
            <a:endParaRPr lang="zh-MO" altLang="en-US" sz="4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267628" y="2324486"/>
            <a:ext cx="1484154" cy="7784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1026" name="Picture 2" descr="Cat Free Vector Art &amp;amp; Illustrations | 8,000+ Downloadable Fil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641" y1="30719" x2="35621" y2="34314"/>
                        <a14:foregroundMark x1="46732" y1="30229" x2="46895" y2="3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68" y="3251209"/>
            <a:ext cx="3767137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0343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000">
            <a:off x="3880193" y="3113684"/>
            <a:ext cx="112395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3B14BF14-DCA5-4BAF-8C23-FE5C9E97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08" y="796440"/>
            <a:ext cx="11273389" cy="1510056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and circle the correct answer.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5446" y="2159052"/>
            <a:ext cx="8534399" cy="943884"/>
          </a:xfrm>
          <a:noFill/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6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MO" sz="6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. </a:t>
            </a:r>
            <a:r>
              <a:rPr lang="en-US" altLang="zh-MO" sz="67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(  That      /     This  </a:t>
            </a:r>
            <a:r>
              <a:rPr lang="en-US" altLang="zh-MO" sz="6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  is a red book.</a:t>
            </a:r>
            <a:endParaRPr lang="zh-MO" altLang="en-US" sz="6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2901110" y="2357733"/>
            <a:ext cx="1476926" cy="7452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6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578">
            <a:off x="1446093" y="5504002"/>
            <a:ext cx="895868" cy="107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w Book - Wheelchair Self-Defenc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67" b="92667" l="2839" r="94761">
                        <a14:foregroundMark x1="70348" y1="29567" x2="30297" y2="60633"/>
                        <a14:foregroundMark x1="5884" y1="72467" x2="50890" y2="6933"/>
                        <a14:foregroundMark x1="48619" y1="5933" x2="91639" y2="19033"/>
                        <a14:foregroundMark x1="91639" y1="19033" x2="92465" y2="11833"/>
                        <a14:foregroundMark x1="94013" y1="10867" x2="46323" y2="3467"/>
                        <a14:foregroundMark x1="44026" y1="4933" x2="2839" y2="67233"/>
                        <a14:foregroundMark x1="2839" y1="67233" x2="7794" y2="75900"/>
                        <a14:foregroundMark x1="57755" y1="91667" x2="63097" y2="92667"/>
                        <a14:foregroundMark x1="94761" y1="24667" x2="93626" y2="2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05" y="3382019"/>
            <a:ext cx="2421222" cy="18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13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49AB92E4-1522-49B1-932A-FE5B944D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08" y="796440"/>
            <a:ext cx="11273389" cy="1510056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and circle the correct answer.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5862" y="2402548"/>
            <a:ext cx="8791651" cy="804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3. ( </a:t>
            </a:r>
            <a:r>
              <a:rPr lang="en-US" altLang="zh-MO" sz="4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These     /    Those   </a:t>
            </a: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  are apples. </a:t>
            </a:r>
            <a:endParaRPr lang="zh-MO" altLang="en-US" sz="4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2755465" y="2306496"/>
            <a:ext cx="1639462" cy="8043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3074" name="Picture 2" descr="Apple Basket Clipart Free - Apples Clipart, HD Png Download , Transparent 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0" b="92000" l="6163" r="94535">
                        <a14:foregroundMark x1="8721" y1="40160" x2="6279" y2="59680"/>
                        <a14:foregroundMark x1="6279" y1="59680" x2="7093" y2="69600"/>
                        <a14:foregroundMark x1="89651" y1="36800" x2="94535" y2="57600"/>
                        <a14:foregroundMark x1="94535" y1="57600" x2="91744" y2="75200"/>
                        <a14:foregroundMark x1="45349" y1="91360" x2="50465" y2="92000"/>
                        <a14:foregroundMark x1="63488" y1="5760" x2="61628" y2="27360"/>
                        <a14:foregroundMark x1="21512" y1="24000" x2="21512" y2="37120"/>
                        <a14:foregroundMark x1="11977" y1="45280" x2="18256" y2="48640"/>
                        <a14:foregroundMark x1="36163" y1="54720" x2="41860" y2="53600"/>
                        <a14:foregroundMark x1="64884" y1="47520" x2="71395" y2="47200"/>
                        <a14:foregroundMark x1="52674" y1="28160" x2="60581" y2="30720"/>
                        <a14:foregroundMark x1="65930" y1="49120" x2="72442" y2="48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27" y="4177691"/>
            <a:ext cx="3402145" cy="247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03437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0411">
            <a:off x="3942967" y="3420655"/>
            <a:ext cx="112395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7D0F1B30-687F-4F44-8AEE-8ABDB305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08" y="796440"/>
            <a:ext cx="11273389" cy="1510056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and circle the correct answer.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3626" y="2424112"/>
            <a:ext cx="7904748" cy="82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4. ( </a:t>
            </a:r>
            <a:r>
              <a:rPr lang="en-US" altLang="zh-MO" sz="4200" b="1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These      /     Those  </a:t>
            </a:r>
            <a:r>
              <a:rPr lang="en-US" altLang="zh-MO" sz="4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) are birds. </a:t>
            </a:r>
            <a:endParaRPr lang="zh-MO" altLang="en-US" sz="4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5710158" y="2424112"/>
            <a:ext cx="1863660" cy="7162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6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806" flipH="1">
            <a:off x="10286953" y="5387666"/>
            <a:ext cx="1123950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87,331 Bird flying Vector Images, Bird flying Illustrations | Depositphot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7500" l="8167" r="98833">
                        <a14:foregroundMark x1="25667" y1="10667" x2="17167" y2="27667"/>
                        <a14:foregroundMark x1="65333" y1="8000" x2="66000" y2="30333"/>
                        <a14:foregroundMark x1="33000" y1="42667" x2="49667" y2="56167"/>
                        <a14:foregroundMark x1="25667" y1="69667" x2="25667" y2="87333"/>
                        <a14:foregroundMark x1="8333" y1="75833" x2="14500" y2="80000"/>
                        <a14:foregroundMark x1="60500" y1="74167" x2="72000" y2="86333"/>
                        <a14:foregroundMark x1="68000" y1="72167" x2="70667" y2="82000"/>
                        <a14:foregroundMark x1="30000" y1="86333" x2="31000" y2="97500"/>
                        <a14:foregroundMark x1="12000" y1="84000" x2="16833" y2="83667"/>
                        <a14:foregroundMark x1="84667" y1="32833" x2="79833" y2="65333"/>
                        <a14:foregroundMark x1="71333" y1="45333" x2="70333" y2="45333"/>
                        <a14:foregroundMark x1="77500" y1="37500" x2="85667" y2="30000"/>
                        <a14:foregroundMark x1="87333" y1="47667" x2="96167" y2="44333"/>
                        <a14:foregroundMark x1="95833" y1="47333" x2="95167" y2="45667"/>
                        <a14:foregroundMark x1="95167" y1="45667" x2="98833" y2="4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16" y="2925703"/>
            <a:ext cx="3059491" cy="30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87552" y="2988039"/>
            <a:ext cx="6907577" cy="2232025"/>
          </a:xfrm>
          <a:prstGeom prst="wedgeRoundRectCallout">
            <a:avLst>
              <a:gd name="adj1" fmla="val 56967"/>
              <a:gd name="adj2" fmla="val -7560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zh-MO" altLang="zh-MO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032" y="979191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7552" y="2550552"/>
            <a:ext cx="6744858" cy="2457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________ is my classmate.</a:t>
            </a:r>
          </a:p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     Her name is Kitty. 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555347" y="2550552"/>
            <a:ext cx="4244252" cy="3776518"/>
            <a:chOff x="7102765" y="2304372"/>
            <a:chExt cx="4244252" cy="3776518"/>
          </a:xfrm>
        </p:grpSpPr>
        <p:pic>
          <p:nvPicPr>
            <p:cNvPr id="7" name="Picture 6" descr="j04211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765" y="2304372"/>
              <a:ext cx="4244252" cy="37765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j03437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2396">
              <a:off x="8802798" y="3684159"/>
              <a:ext cx="681467" cy="81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9F420FD7-7707-4FDC-AAC1-635289516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8AB2538-1D61-4C2A-B29B-691C7EE573FF}"/>
              </a:ext>
            </a:extLst>
          </p:cNvPr>
          <p:cNvSpPr txBox="1"/>
          <p:nvPr/>
        </p:nvSpPr>
        <p:spPr>
          <a:xfrm>
            <a:off x="1356662" y="3242277"/>
            <a:ext cx="1641512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MO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3765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874489" y="4188816"/>
            <a:ext cx="6643256" cy="2344879"/>
          </a:xfrm>
          <a:prstGeom prst="wedgeRoundRectCallout">
            <a:avLst>
              <a:gd name="adj1" fmla="val -69977"/>
              <a:gd name="adj2" fmla="val 10234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zh-MO" altLang="zh-MO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0555" y="4122756"/>
            <a:ext cx="6384637" cy="2162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MO" sz="43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2.</a:t>
            </a:r>
            <a:r>
              <a:rPr lang="en-US" altLang="zh-MO" sz="36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MO" sz="5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________ bird is  flying in the sky.</a:t>
            </a:r>
            <a:endParaRPr lang="zh-MO" altLang="en-US" sz="5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8" descr="j023624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60" y="2407644"/>
            <a:ext cx="1800225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709891" y="5203844"/>
            <a:ext cx="1749781" cy="1562033"/>
            <a:chOff x="7010082" y="4566372"/>
            <a:chExt cx="2387054" cy="2084387"/>
          </a:xfrm>
        </p:grpSpPr>
        <p:pic>
          <p:nvPicPr>
            <p:cNvPr id="8" name="Picture 7" descr="j03448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9"/>
            <a:stretch>
              <a:fillRect/>
            </a:stretch>
          </p:blipFill>
          <p:spPr bwMode="auto">
            <a:xfrm>
              <a:off x="7307986" y="4566372"/>
              <a:ext cx="2089150" cy="208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j03437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4384">
              <a:off x="7010082" y="4800131"/>
              <a:ext cx="595807" cy="714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標題 1">
            <a:extLst>
              <a:ext uri="{FF2B5EF4-FFF2-40B4-BE49-F238E27FC236}">
                <a16:creationId xmlns:a16="http://schemas.microsoft.com/office/drawing/2014/main" id="{6940F077-95D4-43D6-AFA3-BD7514D64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32" y="979191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00D5839-1AB2-4D95-8841-1AEE1A53AB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0B5FEC8-84A8-4B9E-A957-11D7949EEA3A}"/>
              </a:ext>
            </a:extLst>
          </p:cNvPr>
          <p:cNvSpPr txBox="1"/>
          <p:nvPr/>
        </p:nvSpPr>
        <p:spPr>
          <a:xfrm>
            <a:off x="6362771" y="4499481"/>
            <a:ext cx="1641512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MO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27113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That These Those - English ESL Worksheets for distance learning and  physical classro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725" y="3969118"/>
            <a:ext cx="3368175" cy="25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monstrative Pronouns Task Cards by Rock Paper Scissors | Tp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1667" r="51418" b="52076"/>
          <a:stretch/>
        </p:blipFill>
        <p:spPr bwMode="auto">
          <a:xfrm>
            <a:off x="7809544" y="879210"/>
            <a:ext cx="3633679" cy="278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monstratives (This that these those) Diagram | Quizle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8" t="10567" r="10338" b="48291"/>
          <a:stretch/>
        </p:blipFill>
        <p:spPr bwMode="auto">
          <a:xfrm>
            <a:off x="597445" y="961499"/>
            <a:ext cx="3368175" cy="278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57613" y="114226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endParaRPr lang="zh-TW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97557" y="1028848"/>
            <a:ext cx="3472188" cy="1323439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zh-TW" sz="7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7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</a:t>
            </a:r>
            <a:r>
              <a:rPr lang="en-US" altLang="zh-TW" sz="72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TW" altLang="en-US" sz="72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6" name="Picture 12" descr="Pronouns Stock Illustrations – 309 Pronouns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36" b="53989" l="17750" r="48500">
                        <a14:foregroundMark x1="28500" y1="52690" x2="35750" y2="52690"/>
                        <a14:foregroundMark x1="28750" y1="54174" x2="36500" y2="53432"/>
                        <a14:foregroundMark x1="28125" y1="50464" x2="33625" y2="50649"/>
                        <a14:foregroundMark x1="33625" y1="50649" x2="36375" y2="50278"/>
                        <a14:foregroundMark x1="30125" y1="31911" x2="33625" y2="33952"/>
                        <a14:foregroundMark x1="26125" y1="21707" x2="30125" y2="21892"/>
                        <a14:foregroundMark x1="26000" y1="21336" x2="30250" y2="24119"/>
                        <a14:foregroundMark x1="47750" y1="39703" x2="45250" y2="42301"/>
                        <a14:foregroundMark x1="48500" y1="40074" x2="48500" y2="41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7" t="18435" r="48623" b="44603"/>
          <a:stretch/>
        </p:blipFill>
        <p:spPr bwMode="auto">
          <a:xfrm>
            <a:off x="5971297" y="4041213"/>
            <a:ext cx="3655087" cy="24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78414" y="10288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23273" y="2981324"/>
            <a:ext cx="6862620" cy="2232025"/>
          </a:xfrm>
          <a:prstGeom prst="wedgeRoundRectCallout">
            <a:avLst>
              <a:gd name="adj1" fmla="val 63188"/>
              <a:gd name="adj2" fmla="val 3009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zh-MO" altLang="zh-MO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7867" y="916343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7867" y="2549034"/>
            <a:ext cx="7520711" cy="25996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MO" sz="5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3. Mum! ________</a:t>
            </a:r>
          </a:p>
          <a:p>
            <a:pPr marL="0" indent="0">
              <a:buNone/>
            </a:pPr>
            <a:r>
              <a:rPr lang="en-US" altLang="zh-MO" sz="5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   flower</a:t>
            </a:r>
            <a:r>
              <a:rPr lang="en-US" altLang="zh-MO" sz="5200" dirty="0">
                <a:solidFill>
                  <a:srgbClr val="FF0000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s</a:t>
            </a:r>
            <a:r>
              <a:rPr lang="en-US" altLang="zh-MO" sz="52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are for you.</a:t>
            </a:r>
            <a:endParaRPr lang="zh-MO" altLang="en-US" sz="52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6" descr="j0346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063" y="2162175"/>
            <a:ext cx="3811587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BBBCCE60-AC13-4505-A412-03F8726B48D2}"/>
              </a:ext>
            </a:extLst>
          </p:cNvPr>
          <p:cNvSpPr/>
          <p:nvPr/>
        </p:nvSpPr>
        <p:spPr>
          <a:xfrm>
            <a:off x="9644036" y="3865813"/>
            <a:ext cx="1771215" cy="209959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4D3AE1E-43D0-428C-88C0-E3ADFB3B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356A4A02-BA47-45EC-ADE9-247F86936011}"/>
              </a:ext>
            </a:extLst>
          </p:cNvPr>
          <p:cNvSpPr txBox="1"/>
          <p:nvPr/>
        </p:nvSpPr>
        <p:spPr>
          <a:xfrm>
            <a:off x="3185461" y="2981324"/>
            <a:ext cx="2328647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MO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2469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87333" y="2455710"/>
            <a:ext cx="6316462" cy="1791104"/>
          </a:xfrm>
          <a:prstGeom prst="wedgeRoundRectCallout">
            <a:avLst>
              <a:gd name="adj1" fmla="val -22291"/>
              <a:gd name="adj2" fmla="val 83299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zh-MO" altLang="zh-MO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6429" y="913495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0260" y="2197445"/>
            <a:ext cx="7252856" cy="2300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MO" sz="36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MO" sz="45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4. ________ rabbit</a:t>
            </a:r>
            <a:r>
              <a:rPr lang="en-US" altLang="zh-MO" sz="4500" dirty="0">
                <a:solidFill>
                  <a:srgbClr val="FF0000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s</a:t>
            </a:r>
            <a:r>
              <a:rPr lang="en-US" altLang="zh-MO" sz="45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are</a:t>
            </a:r>
          </a:p>
          <a:p>
            <a:pPr marL="0" indent="0">
              <a:buNone/>
            </a:pPr>
            <a:r>
              <a:rPr lang="en-US" altLang="zh-MO" sz="45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   lovely.</a:t>
            </a:r>
            <a:endParaRPr lang="zh-MO" altLang="en-US" sz="45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100683" y="2233357"/>
            <a:ext cx="4431396" cy="3278839"/>
            <a:chOff x="7823384" y="3585370"/>
            <a:chExt cx="3646305" cy="2712243"/>
          </a:xfrm>
        </p:grpSpPr>
        <p:pic>
          <p:nvPicPr>
            <p:cNvPr id="6" name="Picture 7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8314" y="3585370"/>
              <a:ext cx="1614487" cy="1992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2876" y="4857751"/>
              <a:ext cx="1166813" cy="143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384" y="5014120"/>
              <a:ext cx="1030287" cy="1271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894" y="4869657"/>
              <a:ext cx="1147763" cy="141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j041744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9269" y="4384676"/>
              <a:ext cx="1166812" cy="143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群組 3"/>
          <p:cNvGrpSpPr/>
          <p:nvPr/>
        </p:nvGrpSpPr>
        <p:grpSpPr>
          <a:xfrm>
            <a:off x="1525159" y="4918802"/>
            <a:ext cx="2033625" cy="1691157"/>
            <a:chOff x="659921" y="4820480"/>
            <a:chExt cx="2033625" cy="1691157"/>
          </a:xfrm>
        </p:grpSpPr>
        <p:pic>
          <p:nvPicPr>
            <p:cNvPr id="1026" name="Picture 2" descr="Vector Illustration Of A Cute Little Girl Royalty Free Cliparts, Vectors,  And Stock Illustration. Image 83491306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1" y="4820480"/>
              <a:ext cx="1293085" cy="169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j03437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5131">
              <a:off x="1816340" y="5140106"/>
              <a:ext cx="877206" cy="105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71E06AC1-A545-4377-9ED0-CDE09FDE6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FC7D70FC-CBFF-4D8E-B26A-D3B9568F5ABF}"/>
              </a:ext>
            </a:extLst>
          </p:cNvPr>
          <p:cNvSpPr txBox="1"/>
          <p:nvPr/>
        </p:nvSpPr>
        <p:spPr>
          <a:xfrm>
            <a:off x="1488178" y="2529524"/>
            <a:ext cx="1977665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MO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30566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1781" y="953729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6817" y="2600787"/>
            <a:ext cx="7480229" cy="1040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1.  ____________ a little boy.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1573">
            <a:off x="4146398" y="3525420"/>
            <a:ext cx="877206" cy="10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hild Little Boy Person - Free image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53" y="3685308"/>
            <a:ext cx="1832541" cy="30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A07204-A4C0-4A3B-97F4-2051828DD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45A9F28-9733-4E21-9EB6-258F176D2239}"/>
              </a:ext>
            </a:extLst>
          </p:cNvPr>
          <p:cNvSpPr txBox="1"/>
          <p:nvPr/>
        </p:nvSpPr>
        <p:spPr>
          <a:xfrm>
            <a:off x="3571307" y="2370711"/>
            <a:ext cx="3097347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MO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41668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1277" y="953729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07341" y="2631664"/>
            <a:ext cx="8588478" cy="97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2. ____________ a yellow ruler.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84">
            <a:off x="1532765" y="5629569"/>
            <a:ext cx="877206" cy="10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uler Stock Illustrations – 86,029 Ruler Stock Illustrations, Vectors &amp;amp; 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689" y="3387268"/>
            <a:ext cx="2438089" cy="21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C37A4F0-0C56-4366-A11A-CB116D1FE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2B7B6DA-890D-4DC6-B168-7004A264DC87}"/>
              </a:ext>
            </a:extLst>
          </p:cNvPr>
          <p:cNvSpPr txBox="1"/>
          <p:nvPr/>
        </p:nvSpPr>
        <p:spPr>
          <a:xfrm>
            <a:off x="2954553" y="2393001"/>
            <a:ext cx="3049084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MO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11198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7870" y="831950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3218" y="2418738"/>
            <a:ext cx="10065563" cy="955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3. ____________ green trees and grass.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5" descr="j03437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361">
            <a:off x="1602512" y="5657248"/>
            <a:ext cx="877206" cy="10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orest Trees Pole - Free photo o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16" y="3157752"/>
            <a:ext cx="3889952" cy="25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573C2E4-1B2A-4B81-A816-0D5715EA3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78FEEA7-8212-4C5A-AF27-66CEFA43D496}"/>
              </a:ext>
            </a:extLst>
          </p:cNvPr>
          <p:cNvSpPr txBox="1"/>
          <p:nvPr/>
        </p:nvSpPr>
        <p:spPr>
          <a:xfrm>
            <a:off x="1855424" y="2209129"/>
            <a:ext cx="3270757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MO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82908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373" y="936946"/>
            <a:ext cx="10915651" cy="1371600"/>
          </a:xfrm>
        </p:spPr>
        <p:txBody>
          <a:bodyPr>
            <a:normAutofit fontScale="90000"/>
          </a:bodyPr>
          <a:lstStyle/>
          <a:p>
            <a:r>
              <a:rPr lang="en-US" altLang="zh-MO" sz="7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請在紙上寫下正確答案，於</a:t>
            </a:r>
            <a:r>
              <a:rPr lang="en-US" altLang="zh-TW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zh-TW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頁檢查答案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r>
              <a:rPr lang="en-US" altLang="zh-MO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MO" sz="7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MO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Write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M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MO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</a:t>
            </a:r>
            <a:r>
              <a:rPr lang="en-US" altLang="zh-M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MO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3850" y="2599979"/>
            <a:ext cx="9891401" cy="888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4. ____________ </a:t>
            </a:r>
            <a:r>
              <a:rPr lang="en-US" altLang="zh-MO" sz="4700" dirty="0" err="1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colourful</a:t>
            </a:r>
            <a:r>
              <a:rPr lang="en-US" altLang="zh-MO" sz="47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 butterflies.</a:t>
            </a:r>
            <a:endParaRPr lang="zh-MO" altLang="en-US" sz="4700" dirty="0">
              <a:latin typeface="Times New Roman" panose="02020603050405020304" pitchFamily="18" charset="0"/>
              <a:ea typeface="華康細明體(P)" panose="020203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6152" name="Picture 8" descr="3d butterflies the Rainbow,multi-coloured collection, butterfly decor for  the wall,conservatory, home,bedroom, lounge,window decorations :  Amazon.co.uk: Handmade Produ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89" y="3482804"/>
            <a:ext cx="2936022" cy="31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j03437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8768">
            <a:off x="3720774" y="5610066"/>
            <a:ext cx="877206" cy="10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ACD8A8E-BAF3-45EE-B1CB-8BECBBCB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522" y="0"/>
            <a:ext cx="1907458" cy="190745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6B87C09-6EE9-4A21-978E-C928EBD10149}"/>
              </a:ext>
            </a:extLst>
          </p:cNvPr>
          <p:cNvSpPr txBox="1"/>
          <p:nvPr/>
        </p:nvSpPr>
        <p:spPr>
          <a:xfrm>
            <a:off x="2308007" y="2344947"/>
            <a:ext cx="305832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MO" sz="5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</a:t>
            </a:r>
            <a:endParaRPr lang="zh-TW" altLang="en-US" sz="5000" dirty="0"/>
          </a:p>
        </p:txBody>
      </p:sp>
    </p:spTree>
    <p:extLst>
      <p:ext uri="{BB962C8B-B14F-4D97-AF65-F5344CB8AC3E}">
        <p14:creationId xmlns:p14="http://schemas.microsoft.com/office/powerpoint/2010/main" val="5921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9852" y="837738"/>
            <a:ext cx="10058400" cy="1332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MO" altLang="en-US" sz="6600" dirty="0">
                <a:latin typeface="+mj-ea"/>
                <a:ea typeface="+mj-ea"/>
              </a:rPr>
              <a:t>現在</a:t>
            </a:r>
            <a:r>
              <a:rPr lang="en-US" altLang="zh-MO" sz="6600" dirty="0">
                <a:latin typeface="+mj-ea"/>
                <a:ea typeface="+mj-ea"/>
              </a:rPr>
              <a:t>, </a:t>
            </a:r>
            <a:r>
              <a:rPr lang="zh-MO" altLang="en-US" sz="6600" dirty="0">
                <a:latin typeface="+mj-ea"/>
                <a:ea typeface="+mj-ea"/>
              </a:rPr>
              <a:t>請完成</a:t>
            </a:r>
            <a:r>
              <a:rPr lang="en-US" altLang="zh-MO" sz="6600" dirty="0">
                <a:latin typeface="+mj-ea"/>
                <a:ea typeface="+mj-ea"/>
              </a:rPr>
              <a:t>Worksheet (5)</a:t>
            </a:r>
            <a:r>
              <a:rPr lang="zh-TW" altLang="en-US" sz="6600" dirty="0">
                <a:latin typeface="Times New Roman" panose="02020603050405020304" pitchFamily="18" charset="0"/>
                <a:ea typeface="華康細明體(P)" panose="020203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MO" sz="6600" dirty="0">
              <a:latin typeface="+mj-ea"/>
              <a:ea typeface="+mj-ea"/>
            </a:endParaRPr>
          </a:p>
          <a:p>
            <a:pPr marL="0" indent="0">
              <a:buNone/>
            </a:pPr>
            <a:endParaRPr lang="zh-MO" altLang="en-US" sz="6600" dirty="0">
              <a:latin typeface="+mj-ea"/>
              <a:ea typeface="+mj-ea"/>
            </a:endParaRPr>
          </a:p>
        </p:txBody>
      </p:sp>
      <p:pic>
        <p:nvPicPr>
          <p:cNvPr id="7170" name="Picture 2" descr="Smile - Fritz Kaiser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52" y="2757053"/>
            <a:ext cx="4133274" cy="30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1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41544" y="801628"/>
            <a:ext cx="11092872" cy="146396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當我們表達或說明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遠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距離的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一個人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或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一件物件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時，我們會用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‘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That is ... (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那是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…)’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來表示。</a:t>
            </a:r>
            <a:endParaRPr lang="zh-MO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細明體(P)" panose="020203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1" y="3161753"/>
            <a:ext cx="458816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*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所指的人或物的數量只有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1,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稱為</a:t>
            </a:r>
            <a:r>
              <a:rPr lang="en-US" altLang="zh-TW" sz="2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Singular (</a:t>
            </a:r>
            <a:r>
              <a:rPr lang="zh-TW" altLang="en-US" sz="2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單數</a:t>
            </a:r>
            <a:r>
              <a:rPr lang="en-US" altLang="zh-TW" sz="2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)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。</a:t>
            </a:r>
            <a:endParaRPr lang="en-US" altLang="zh-MO" sz="2800" b="1" u="sng" dirty="0">
              <a:latin typeface="標楷體" panose="03000509000000000000" pitchFamily="65" charset="-120"/>
              <a:ea typeface="標楷體" panose="03000509000000000000" pitchFamily="65" charset="-120"/>
              <a:cs typeface="華康細明體(P)" panose="02020300000000000000" pitchFamily="18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130260" y="2192594"/>
            <a:ext cx="6543060" cy="4122481"/>
            <a:chOff x="5349588" y="2479123"/>
            <a:chExt cx="3728315" cy="254317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" r="90728" b="50163"/>
            <a:stretch/>
          </p:blipFill>
          <p:spPr>
            <a:xfrm>
              <a:off x="5349588" y="2479123"/>
              <a:ext cx="630957" cy="254317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83" t="1055" b="49977"/>
            <a:stretch/>
          </p:blipFill>
          <p:spPr>
            <a:xfrm>
              <a:off x="5980545" y="2479123"/>
              <a:ext cx="3097358" cy="2543176"/>
            </a:xfrm>
            <a:prstGeom prst="rect">
              <a:avLst/>
            </a:prstGeom>
          </p:spPr>
        </p:pic>
      </p:grpSp>
      <p:pic>
        <p:nvPicPr>
          <p:cNvPr id="6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7248" y="1038505"/>
            <a:ext cx="406400" cy="406400"/>
          </a:xfrm>
          <a:prstGeom prst="rect">
            <a:avLst/>
          </a:prstGeom>
        </p:spPr>
      </p:pic>
      <p:pic>
        <p:nvPicPr>
          <p:cNvPr id="9" name="錄製的聲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7980" y="56499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ronouns Stock Illustrations – 309 Pronouns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55937" r="46946" b="-559"/>
          <a:stretch/>
        </p:blipFill>
        <p:spPr bwMode="auto">
          <a:xfrm>
            <a:off x="5965676" y="3942258"/>
            <a:ext cx="3613137" cy="25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emonstratives (This that these those) Diagram | Quizle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1" t="51331" r="9409" b="10885"/>
          <a:stretch/>
        </p:blipFill>
        <p:spPr bwMode="auto">
          <a:xfrm>
            <a:off x="1498950" y="3953220"/>
            <a:ext cx="3574762" cy="251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is That These Those - English ESL Worksheets for distance learning and  physical classroo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24" y="931685"/>
            <a:ext cx="3574762" cy="252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emonstrative Pronouns Task Cards by Rock Paper Scissors | Tp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2" t="2510" r="1207" b="51581"/>
          <a:stretch/>
        </p:blipFill>
        <p:spPr bwMode="auto">
          <a:xfrm>
            <a:off x="8269498" y="931685"/>
            <a:ext cx="3574762" cy="26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833742" y="416859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endParaRPr lang="zh-TW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33942" y="1107623"/>
            <a:ext cx="406400" cy="4064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997557" y="1107623"/>
            <a:ext cx="3563931" cy="1323439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</a:t>
            </a:r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8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87822" y="776007"/>
            <a:ext cx="11092872" cy="146396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當我們表達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近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距離的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人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或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物件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，且該數量</a:t>
            </a:r>
            <a:r>
              <a:rPr lang="zh-TW" altLang="en-US" sz="4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多於</a:t>
            </a:r>
            <a:r>
              <a:rPr lang="en-US" altLang="zh-TW" sz="4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1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時，我們會用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‘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These are ... (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這些是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…)’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來表示。</a:t>
            </a:r>
            <a:endParaRPr lang="zh-MO" altLang="en-US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細明體(P)" panose="020203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40817" y="4421513"/>
            <a:ext cx="4483441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*當所指的人或物件數量多於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時，需注意在名詞後加上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‘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 /es /</a:t>
            </a:r>
            <a:r>
              <a:rPr lang="en-US" altLang="zh-TW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ies’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以表示眾數。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華康細明體(P)" panose="020203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1" r="45334" b="608"/>
          <a:stretch/>
        </p:blipFill>
        <p:spPr>
          <a:xfrm>
            <a:off x="687822" y="2227234"/>
            <a:ext cx="6094287" cy="41612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297254" y="2540936"/>
            <a:ext cx="448344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*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所指的人或物的數量多於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1,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稱為</a:t>
            </a:r>
            <a:r>
              <a:rPr lang="en-US" altLang="zh-TW" sz="28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Plural(</a:t>
            </a:r>
            <a:r>
              <a:rPr lang="zh-TW" altLang="en-US" sz="28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眾數</a:t>
            </a:r>
            <a:r>
              <a:rPr lang="en-US" altLang="zh-TW" sz="28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)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。</a:t>
            </a:r>
            <a:endParaRPr lang="en-US" altLang="zh-MO" sz="2800" b="1" u="sng" dirty="0">
              <a:latin typeface="標楷體" panose="03000509000000000000" pitchFamily="65" charset="-120"/>
              <a:ea typeface="標楷體" panose="03000509000000000000" pitchFamily="65" charset="-120"/>
              <a:cs typeface="華康細明體(P)" panose="02020300000000000000" pitchFamily="18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5994412" y="5737536"/>
            <a:ext cx="397163" cy="46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cxnSp>
        <p:nvCxnSpPr>
          <p:cNvPr id="10" name="直線單箭頭接點 9"/>
          <p:cNvCxnSpPr>
            <a:cxnSpLocks/>
          </p:cNvCxnSpPr>
          <p:nvPr/>
        </p:nvCxnSpPr>
        <p:spPr>
          <a:xfrm flipV="1">
            <a:off x="6406452" y="5236726"/>
            <a:ext cx="831272" cy="62342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2744" y="993616"/>
            <a:ext cx="406400" cy="406400"/>
          </a:xfrm>
          <a:prstGeom prst="rect">
            <a:avLst/>
          </a:prstGeom>
        </p:spPr>
      </p:pic>
      <p:pic>
        <p:nvPicPr>
          <p:cNvPr id="11" name="錄製的聲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8263" y="4414830"/>
            <a:ext cx="406400" cy="406400"/>
          </a:xfrm>
          <a:prstGeom prst="rect">
            <a:avLst/>
          </a:prstGeom>
        </p:spPr>
      </p:pic>
      <p:pic>
        <p:nvPicPr>
          <p:cNvPr id="9" name="錄製的聲音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5777" y="261158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2" grpId="0" animBg="1"/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is That These Those - English ESL Worksheets for distance learning and  physical classro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7" y="1002796"/>
            <a:ext cx="3711425" cy="26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monstrative Pronouns Task Cards by Rock Paper Scissors | Tp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t="51216" r="50421" b="1971"/>
          <a:stretch/>
        </p:blipFill>
        <p:spPr bwMode="auto">
          <a:xfrm>
            <a:off x="8573894" y="1124243"/>
            <a:ext cx="3126599" cy="23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837434" y="1124242"/>
            <a:ext cx="3132998" cy="2000548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</a:t>
            </a:r>
            <a:r>
              <a:rPr lang="en-US" altLang="zh-TW" sz="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這些</a:t>
            </a:r>
            <a:r>
              <a:rPr lang="en-US" altLang="zh-TW" sz="4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TW" altLang="en-US" sz="4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8" descr="Demonstratives (This that these those) Diagram | Quizle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14556" r="59456" b="55565"/>
          <a:stretch/>
        </p:blipFill>
        <p:spPr bwMode="auto">
          <a:xfrm>
            <a:off x="1284406" y="3988291"/>
            <a:ext cx="3389409" cy="23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Pronouns Stock Illustrations – 309 Pronouns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36" b="51948" l="58875" r="88875">
                        <a14:foregroundMark x1="66000" y1="22078" x2="70375" y2="23562"/>
                        <a14:foregroundMark x1="70500" y1="31540" x2="74125" y2="34137"/>
                        <a14:foregroundMark x1="66625" y1="21336" x2="68125" y2="2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47" t="18400" r="7333" b="44255"/>
          <a:stretch/>
        </p:blipFill>
        <p:spPr bwMode="auto">
          <a:xfrm>
            <a:off x="6204714" y="4262521"/>
            <a:ext cx="3804119" cy="255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759802" y="4142377"/>
            <a:ext cx="191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Calibri" panose="020F0502020204030204" pitchFamily="34" charset="0"/>
                <a:cs typeface="Calibri" panose="020F0502020204030204" pitchFamily="34" charset="0"/>
              </a:rPr>
              <a:t>These</a:t>
            </a:r>
            <a:endParaRPr lang="zh-TW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13047" y="11242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28740" y="860403"/>
            <a:ext cx="11092872" cy="146396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當我們表達</a:t>
            </a:r>
            <a:r>
              <a:rPr lang="zh-TW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遠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距離的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人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或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物件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，且該數量</a:t>
            </a:r>
            <a:r>
              <a:rPr lang="zh-TW" altLang="en-US" sz="4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多於</a:t>
            </a:r>
            <a:r>
              <a:rPr lang="en-US" altLang="zh-TW" sz="40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1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時，我們會用</a:t>
            </a:r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‘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Those are ... (</a:t>
            </a: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那些是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…)’</a:t>
            </a:r>
            <a:r>
              <a:rPr lang="zh-TW" altLang="en-US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來表示。</a:t>
            </a:r>
            <a:endParaRPr lang="zh-MO" altLang="en-US" sz="4000" dirty="0">
              <a:solidFill>
                <a:schemeClr val="tx1"/>
              </a:solidFill>
              <a:latin typeface="華康細明體(P)" panose="02020300000000000000" pitchFamily="18" charset="-120"/>
              <a:ea typeface="華康細明體(P)" panose="02020300000000000000" pitchFamily="18" charset="-120"/>
              <a:cs typeface="華康細明體(P)" panose="020203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32774" y="2514794"/>
            <a:ext cx="4454612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*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所指的人或物的數量多於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1,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稱為</a:t>
            </a:r>
            <a:r>
              <a:rPr lang="en-US" altLang="zh-TW" sz="28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Plural(</a:t>
            </a:r>
            <a:r>
              <a:rPr lang="zh-TW" altLang="en-US" sz="28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眾數</a:t>
            </a:r>
            <a:r>
              <a:rPr lang="en-US" altLang="zh-TW" sz="2800" b="1" u="sng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)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。</a:t>
            </a:r>
            <a:endParaRPr lang="en-US" altLang="zh-MO" sz="2800" b="1" dirty="0">
              <a:latin typeface="華康細明體(P)" panose="02020300000000000000" pitchFamily="18" charset="-120"/>
              <a:ea typeface="華康細明體(P)" panose="02020300000000000000" pitchFamily="18" charset="-120"/>
              <a:cs typeface="華康細明體(P)" panose="02020300000000000000" pitchFamily="18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28740" y="2241755"/>
            <a:ext cx="6309589" cy="4187742"/>
            <a:chOff x="4577485" y="4010023"/>
            <a:chExt cx="3730046" cy="255668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23" r="90842"/>
            <a:stretch/>
          </p:blipFill>
          <p:spPr>
            <a:xfrm>
              <a:off x="4577485" y="4010024"/>
              <a:ext cx="623165" cy="255668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43" t="49927"/>
            <a:stretch/>
          </p:blipFill>
          <p:spPr>
            <a:xfrm>
              <a:off x="5200650" y="4010023"/>
              <a:ext cx="3106881" cy="2556685"/>
            </a:xfrm>
            <a:prstGeom prst="rect">
              <a:avLst/>
            </a:prstGeom>
          </p:spPr>
        </p:pic>
      </p:grpSp>
      <p:sp>
        <p:nvSpPr>
          <p:cNvPr id="9" name="橢圓 8"/>
          <p:cNvSpPr/>
          <p:nvPr/>
        </p:nvSpPr>
        <p:spPr>
          <a:xfrm>
            <a:off x="6139202" y="5776690"/>
            <a:ext cx="397163" cy="46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MO" altLang="en-US"/>
          </a:p>
        </p:txBody>
      </p:sp>
      <p:sp>
        <p:nvSpPr>
          <p:cNvPr id="10" name="矩形 9"/>
          <p:cNvSpPr/>
          <p:nvPr/>
        </p:nvSpPr>
        <p:spPr>
          <a:xfrm>
            <a:off x="7535541" y="4405960"/>
            <a:ext cx="43113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*當所指的人或物件數量多於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時，需注意在名詞後加上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‘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 /es /</a:t>
            </a:r>
            <a:r>
              <a:rPr lang="en-US" altLang="zh-TW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ies’</a:t>
            </a:r>
            <a:r>
              <a:rPr lang="en-US" altLang="zh-T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華康細明體(P)" panose="02020300000000000000" pitchFamily="18" charset="-120"/>
              </a:rPr>
              <a:t>以表示眾數。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cs typeface="華康細明體(P)" panose="02020300000000000000" pitchFamily="18" charset="-120"/>
            </a:endParaRPr>
          </a:p>
        </p:txBody>
      </p:sp>
      <p:cxnSp>
        <p:nvCxnSpPr>
          <p:cNvPr id="11" name="直線單箭頭接點 10"/>
          <p:cNvCxnSpPr>
            <a:cxnSpLocks/>
          </p:cNvCxnSpPr>
          <p:nvPr/>
        </p:nvCxnSpPr>
        <p:spPr>
          <a:xfrm flipV="1">
            <a:off x="6590870" y="5468780"/>
            <a:ext cx="885177" cy="39830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0388" y="1118630"/>
            <a:ext cx="406400" cy="406400"/>
          </a:xfrm>
          <a:prstGeom prst="rect">
            <a:avLst/>
          </a:prstGeom>
        </p:spPr>
      </p:pic>
      <p:pic>
        <p:nvPicPr>
          <p:cNvPr id="5" name="錄製的聲音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3988" y="440877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is That These Those - English ESL Worksheets for distance learning and  physical classro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4" y="841861"/>
            <a:ext cx="3748649" cy="25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monstrative Pronouns Task Cards by Rock Paper Scissors | Tp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9" t="50950" r="1199" b="1716"/>
          <a:stretch/>
        </p:blipFill>
        <p:spPr bwMode="auto">
          <a:xfrm>
            <a:off x="8372239" y="1045061"/>
            <a:ext cx="3317491" cy="251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emonstratives (This that these those) Diagram | Quizle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t="58315" r="51547" b="10603"/>
          <a:stretch/>
        </p:blipFill>
        <p:spPr bwMode="auto">
          <a:xfrm>
            <a:off x="1393636" y="4039308"/>
            <a:ext cx="3748648" cy="23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Pronouns Stock Illustrations – 309 Pronouns Stock Illustrations, Vectors &amp;amp;  Clipart - Dreamstim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8" t="57660" r="7978" b="4420"/>
          <a:stretch/>
        </p:blipFill>
        <p:spPr bwMode="auto">
          <a:xfrm>
            <a:off x="6272169" y="3851196"/>
            <a:ext cx="3461765" cy="24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930874" y="1045061"/>
            <a:ext cx="2871004" cy="215443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8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</a:p>
          <a:p>
            <a:pPr algn="ctr"/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那些</a:t>
            </a:r>
            <a:r>
              <a:rPr lang="en-US" altLang="zh-TW" sz="5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007029" y="3855577"/>
            <a:ext cx="191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latin typeface="Calibri" panose="020F0502020204030204" pitchFamily="34" charset="0"/>
                <a:cs typeface="Calibri" panose="020F0502020204030204" pitchFamily="34" charset="0"/>
              </a:rPr>
              <a:t>Those</a:t>
            </a:r>
            <a:endParaRPr lang="zh-TW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錄製的聲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81704" y="104506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960</Words>
  <Application>Microsoft Office PowerPoint</Application>
  <PresentationFormat>寬螢幕</PresentationFormat>
  <Paragraphs>104</Paragraphs>
  <Slides>36</Slides>
  <Notes>0</Notes>
  <HiddenSlides>0</HiddenSlides>
  <MMClips>15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華康細明體(P)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當我們表達或說明近距離的一個人或一件物件時，我們會用‘This is ... (這是…)’來表示。</vt:lpstr>
      <vt:lpstr>PowerPoint 簡報</vt:lpstr>
      <vt:lpstr>當我們表達或說明遠距離的一個人或一件物件時，我們會用‘That is ... (那是…)’來表示。</vt:lpstr>
      <vt:lpstr>PowerPoint 簡報</vt:lpstr>
      <vt:lpstr>當我們表達近距離的人或物件，且該數量多於1時，我們會用‘These are ... (這些是…)’來表示。</vt:lpstr>
      <vt:lpstr>PowerPoint 簡報</vt:lpstr>
      <vt:lpstr>當我們表達遠距離的人或物件，且該數量多於1時，我們會用‘Those are ... (那些是…)’來表示。</vt:lpstr>
      <vt:lpstr>PowerPoint 簡報</vt:lpstr>
      <vt:lpstr>用 ‘This is / These are’表示 near (近) 的東西。</vt:lpstr>
      <vt:lpstr>Exercise (請在紙上寫下正確答案，於24頁檢查答案。)       A. Read and circle the correct answer.</vt:lpstr>
      <vt:lpstr>Exercise (請在紙上寫下正確答案，於25頁檢查答案。)       A. Read and circle the correct answer.</vt:lpstr>
      <vt:lpstr>Exercise (請在紙上寫下正確答案，於26頁檢查答案。)       A. Read and circle the correct answer.</vt:lpstr>
      <vt:lpstr>Exercise (請在紙上寫下正確答案，於27頁檢查答案。)       A. Read and circle the correct answer.</vt:lpstr>
      <vt:lpstr>Exercise (請在紙上寫下正確答案，於28頁檢查答案。)       B. Write This, That, These or Those.</vt:lpstr>
      <vt:lpstr>Exercise (請在紙上寫下正確答案，於28頁檢查答案。)       B. Write This, That, These or Those.</vt:lpstr>
      <vt:lpstr>Exercise (請在紙上寫下正確答案，於30頁檢查答案。)       B. Write This, That, These or Those.</vt:lpstr>
      <vt:lpstr>Exercise (請在紙上寫下正確答案，於31頁檢查答案。)       B. Write This, That, These or Those.</vt:lpstr>
      <vt:lpstr>Exercise (請在紙上寫下正確答案，於32頁檢查答案。)       C. Write This is, That is, These are or Those are.</vt:lpstr>
      <vt:lpstr>Exercise (請在紙上寫下正確答案，於33頁檢查答案。)       C. Write This is, That is, These are or Those are.</vt:lpstr>
      <vt:lpstr>Exercise (請在紙上寫下正確答案，於34頁檢查答案。)       C. Write This is, That is, These are or Those are.</vt:lpstr>
      <vt:lpstr>Exercise (請在紙上寫下正確答案，於35頁檢查答案。)       C. Write This is, That is, These are or Those are.</vt:lpstr>
      <vt:lpstr>答案版</vt:lpstr>
      <vt:lpstr>Exercise A. Read and circle the correct answer.</vt:lpstr>
      <vt:lpstr>Exercise  A. Read and circle the correct answer.</vt:lpstr>
      <vt:lpstr>Exercise A. Read and circle the correct answer.</vt:lpstr>
      <vt:lpstr>Exercise A. Read and circle the correct answer.</vt:lpstr>
      <vt:lpstr>Exercise (請在紙上寫下正確答案，於28頁檢查答案。)       B. Write This, That, These or Those.</vt:lpstr>
      <vt:lpstr>Exercise (請在紙上寫下正確答案，於28頁檢查答案。)       B. Write This, That, These or Those.</vt:lpstr>
      <vt:lpstr>Exercise (請在紙上寫下正確答案，於30頁檢查答案。)       B. Write This, That, These or Those.</vt:lpstr>
      <vt:lpstr>Exercise (請在紙上寫下正確答案，於31頁檢查答案。)       B. Write This, That, These or Those.</vt:lpstr>
      <vt:lpstr>Exercise (請在紙上寫下正確答案，於32頁檢查答案。)       C. Write This is, That is, These are or Those are.</vt:lpstr>
      <vt:lpstr>Exercise (請在紙上寫下正確答案，於33頁檢查答案。)       C. Write This is, That is, These are or Those are.</vt:lpstr>
      <vt:lpstr>Exercise (請在紙上寫下正確答案，於34頁檢查答案。)       C. Write This is, That is, These are or Those are.</vt:lpstr>
      <vt:lpstr>Exercise (請在紙上寫下正確答案，於35頁檢查答案。)       C. Write This is, That is, These are or Those are.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is/ these are(這些) that is/ those are(那些)</dc:title>
  <dc:creator>sfteacher</dc:creator>
  <cp:lastModifiedBy>sf-teacher</cp:lastModifiedBy>
  <cp:revision>92</cp:revision>
  <dcterms:created xsi:type="dcterms:W3CDTF">2020-09-19T15:43:23Z</dcterms:created>
  <dcterms:modified xsi:type="dcterms:W3CDTF">2021-10-11T03:29:13Z</dcterms:modified>
</cp:coreProperties>
</file>